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15"/>
  </p:notesMasterIdLst>
  <p:handoutMasterIdLst>
    <p:handoutMasterId r:id="rId16"/>
  </p:handoutMasterIdLst>
  <p:sldIdLst>
    <p:sldId id="257" r:id="rId5"/>
    <p:sldId id="2145706800" r:id="rId6"/>
    <p:sldId id="2145706848" r:id="rId7"/>
    <p:sldId id="2145706849" r:id="rId8"/>
    <p:sldId id="2145706742" r:id="rId9"/>
    <p:sldId id="2145706846" r:id="rId10"/>
    <p:sldId id="2145706852" r:id="rId11"/>
    <p:sldId id="2145706863" r:id="rId12"/>
    <p:sldId id="2145706864" r:id="rId13"/>
    <p:sldId id="2145706850" r:id="rId14"/>
  </p:sldIdLst>
  <p:sldSz cx="12192000" cy="6858000"/>
  <p:notesSz cx="7010400" cy="9296400"/>
  <p:defaultTextStyle>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F40"/>
    <a:srgbClr val="38A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1EAD6-E89D-4252-A1CE-95EBBDDE5AEF}" v="1" dt="2024-01-18T12:51:58.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94660"/>
  </p:normalViewPr>
  <p:slideViewPr>
    <p:cSldViewPr snapToGrid="0">
      <p:cViewPr varScale="1">
        <p:scale>
          <a:sx n="67" d="100"/>
          <a:sy n="67" d="100"/>
        </p:scale>
        <p:origin x="736"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2024/01/19</a:t>
            </a:fld>
            <a:endParaRPr lang="en-ZA"/>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VI"/>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en-VI" smtClean="0"/>
              <a:t>01/19/2024</a:t>
            </a:fld>
            <a:endParaRPr lang="en-VI"/>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VI"/>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VI"/>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en-VI" smtClean="0"/>
              <a:t>‹#›</a:t>
            </a:fld>
            <a:endParaRPr lang="en-VI"/>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D96E21E-6D6E-4520-83B0-34502777460E}"/>
              </a:ext>
            </a:extLst>
          </p:cNvPr>
          <p:cNvSpPr>
            <a:spLocks noGrp="1" noRot="1" noChangeAspect="1" noChangeArrowheads="1" noTextEdit="1"/>
          </p:cNvSpPr>
          <p:nvPr>
            <p:ph type="sldImg"/>
          </p:nvPr>
        </p:nvSpPr>
        <p:spPr>
          <a:xfrm>
            <a:off x="109538" y="757238"/>
            <a:ext cx="6729412" cy="3784600"/>
          </a:xfrm>
          <a:ln/>
        </p:spPr>
      </p:sp>
      <p:sp>
        <p:nvSpPr>
          <p:cNvPr id="14339" name="Rectangle 3">
            <a:extLst>
              <a:ext uri="{FF2B5EF4-FFF2-40B4-BE49-F238E27FC236}">
                <a16:creationId xmlns:a16="http://schemas.microsoft.com/office/drawing/2014/main" id="{A96C6B58-BCE4-4249-BE44-14A5AC5A71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40B9556E-22B1-44D2-893A-AE4A2EDA7784}"/>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highlight>
                  <a:srgbClr val="FFFF00"/>
                </a:highlight>
              </a:rPr>
              <a:t>Across the 27 municipalities, the average Green Drop infrastructure condition is 68%.  8 of the 27 municipalities scored good or excellent for Green Drop infrastructure condition, 15 had infrastructure in an average condition and 4 municipalities had poor treatment worse in poor Green Drop Infrastructure condition.</a:t>
            </a:r>
          </a:p>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2</a:t>
            </a:fld>
            <a:endParaRPr lang="en-VI"/>
          </a:p>
        </p:txBody>
      </p:sp>
    </p:spTree>
    <p:extLst>
      <p:ext uri="{BB962C8B-B14F-4D97-AF65-F5344CB8AC3E}">
        <p14:creationId xmlns:p14="http://schemas.microsoft.com/office/powerpoint/2010/main" val="149347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3</a:t>
            </a:fld>
            <a:endParaRPr lang="en-VI"/>
          </a:p>
        </p:txBody>
      </p:sp>
    </p:spTree>
    <p:extLst>
      <p:ext uri="{BB962C8B-B14F-4D97-AF65-F5344CB8AC3E}">
        <p14:creationId xmlns:p14="http://schemas.microsoft.com/office/powerpoint/2010/main" val="65023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4</a:t>
            </a:fld>
            <a:endParaRPr lang="en-VI"/>
          </a:p>
        </p:txBody>
      </p:sp>
    </p:spTree>
    <p:extLst>
      <p:ext uri="{BB962C8B-B14F-4D97-AF65-F5344CB8AC3E}">
        <p14:creationId xmlns:p14="http://schemas.microsoft.com/office/powerpoint/2010/main" val="135075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3069497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3" r:id="rId1"/>
    <p:sldLayoutId id="2147485194"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a:extLst>
              <a:ext uri="{FF2B5EF4-FFF2-40B4-BE49-F238E27FC236}">
                <a16:creationId xmlns:a16="http://schemas.microsoft.com/office/drawing/2014/main" id="{A80573D4-2A6F-4F6D-B4B6-B72DD9BC6958}"/>
              </a:ext>
            </a:extLst>
          </p:cNvPr>
          <p:cNvSpPr txBox="1">
            <a:spLocks noChangeArrowheads="1"/>
          </p:cNvSpPr>
          <p:nvPr/>
        </p:nvSpPr>
        <p:spPr bwMode="auto">
          <a:xfrm>
            <a:off x="3073400" y="1212851"/>
            <a:ext cx="561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dirty="0">
                <a:solidFill>
                  <a:schemeClr val="bg1"/>
                </a:solidFill>
              </a:rPr>
              <a:t>PRESENTATION TITLE</a:t>
            </a:r>
          </a:p>
        </p:txBody>
      </p:sp>
      <p:sp>
        <p:nvSpPr>
          <p:cNvPr id="13315" name="TextBox 9">
            <a:extLst>
              <a:ext uri="{FF2B5EF4-FFF2-40B4-BE49-F238E27FC236}">
                <a16:creationId xmlns:a16="http://schemas.microsoft.com/office/drawing/2014/main" id="{00A16A83-B881-476D-BEB3-81CC50354D55}"/>
              </a:ext>
            </a:extLst>
          </p:cNvPr>
          <p:cNvSpPr txBox="1">
            <a:spLocks noChangeArrowheads="1"/>
          </p:cNvSpPr>
          <p:nvPr/>
        </p:nvSpPr>
        <p:spPr bwMode="auto">
          <a:xfrm>
            <a:off x="3073400" y="2298700"/>
            <a:ext cx="5619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Name Surname</a:t>
            </a:r>
          </a:p>
          <a:p>
            <a:pPr eaLnBrk="1" hangingPunct="1"/>
            <a:r>
              <a:rPr lang="en-US" altLang="en-US" sz="1200" dirty="0">
                <a:solidFill>
                  <a:schemeClr val="bg1"/>
                </a:solidFill>
              </a:rPr>
              <a:t>Designation:		Director</a:t>
            </a:r>
          </a:p>
          <a:p>
            <a:pPr eaLnBrk="1" hangingPunct="1"/>
            <a:r>
              <a:rPr lang="en-US" altLang="en-US" sz="1200" dirty="0">
                <a:solidFill>
                  <a:schemeClr val="bg1"/>
                </a:solidFill>
              </a:rPr>
              <a:t>Directorate:		Communication Services</a:t>
            </a:r>
          </a:p>
          <a:p>
            <a:pPr eaLnBrk="1" hangingPunct="1"/>
            <a:endParaRPr lang="en-US" altLang="en-US" sz="1200" dirty="0">
              <a:solidFill>
                <a:schemeClr val="bg1"/>
              </a:solidFill>
            </a:endParaRPr>
          </a:p>
          <a:p>
            <a:pPr eaLnBrk="1" hangingPunct="1"/>
            <a:r>
              <a:rPr lang="en-US" altLang="en-US" sz="1200" dirty="0">
                <a:solidFill>
                  <a:schemeClr val="bg1"/>
                </a:solidFill>
              </a:rPr>
              <a:t>Date:			15 April 2019</a:t>
            </a:r>
          </a:p>
        </p:txBody>
      </p:sp>
      <p:pic>
        <p:nvPicPr>
          <p:cNvPr id="13316" name="Picture 2">
            <a:extLst>
              <a:ext uri="{FF2B5EF4-FFF2-40B4-BE49-F238E27FC236}">
                <a16:creationId xmlns:a16="http://schemas.microsoft.com/office/drawing/2014/main" id="{EBFF23C4-55C2-483C-A9B8-5A204096C9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058"/>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a:extLst>
              <a:ext uri="{FF2B5EF4-FFF2-40B4-BE49-F238E27FC236}">
                <a16:creationId xmlns:a16="http://schemas.microsoft.com/office/drawing/2014/main" id="{B7489836-7404-435B-9D2C-4FEEFA5049FF}"/>
              </a:ext>
            </a:extLst>
          </p:cNvPr>
          <p:cNvSpPr txBox="1">
            <a:spLocks noChangeArrowheads="1"/>
          </p:cNvSpPr>
          <p:nvPr/>
        </p:nvSpPr>
        <p:spPr bwMode="auto">
          <a:xfrm>
            <a:off x="451209" y="604927"/>
            <a:ext cx="10864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dirty="0">
                <a:solidFill>
                  <a:schemeClr val="bg1"/>
                </a:solidFill>
              </a:rPr>
              <a:t>Water Services Drop Programmes 2023 Reports: </a:t>
            </a:r>
          </a:p>
          <a:p>
            <a:pPr eaLnBrk="1" hangingPunct="1"/>
            <a:r>
              <a:rPr lang="en-US" altLang="en-US" dirty="0">
                <a:solidFill>
                  <a:srgbClr val="FFFF00"/>
                </a:solidFill>
              </a:rPr>
              <a:t>Group 3 </a:t>
            </a:r>
            <a:r>
              <a:rPr lang="en-US" altLang="en-US" dirty="0">
                <a:solidFill>
                  <a:schemeClr val="bg1"/>
                </a:solidFill>
              </a:rPr>
              <a:t>Average performing municipalities</a:t>
            </a:r>
          </a:p>
        </p:txBody>
      </p:sp>
      <p:sp>
        <p:nvSpPr>
          <p:cNvPr id="13318" name="TextBox 9">
            <a:extLst>
              <a:ext uri="{FF2B5EF4-FFF2-40B4-BE49-F238E27FC236}">
                <a16:creationId xmlns:a16="http://schemas.microsoft.com/office/drawing/2014/main" id="{E39E260D-7157-403F-BBCB-502ACABEBF34}"/>
              </a:ext>
            </a:extLst>
          </p:cNvPr>
          <p:cNvSpPr txBox="1">
            <a:spLocks noChangeArrowheads="1"/>
          </p:cNvSpPr>
          <p:nvPr/>
        </p:nvSpPr>
        <p:spPr bwMode="auto">
          <a:xfrm>
            <a:off x="533231" y="2430800"/>
            <a:ext cx="60991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bg1"/>
                </a:solidFill>
              </a:rPr>
              <a:t>Facilitated by:	Ms Anet Muir</a:t>
            </a:r>
          </a:p>
          <a:p>
            <a:pPr eaLnBrk="1" hangingPunct="1"/>
            <a:r>
              <a:rPr lang="en-US" altLang="en-US" sz="1800" dirty="0">
                <a:solidFill>
                  <a:schemeClr val="bg1"/>
                </a:solidFill>
              </a:rPr>
              <a:t>Designation:	DWS Chief Director: Water Use 	 	              Compliance and Enforcement</a:t>
            </a:r>
          </a:p>
          <a:p>
            <a:pPr eaLnBrk="1" hangingPunct="1"/>
            <a:r>
              <a:rPr lang="en-US" altLang="en-US" sz="1800" dirty="0">
                <a:solidFill>
                  <a:schemeClr val="bg1"/>
                </a:solidFill>
              </a:rPr>
              <a:t>                             </a:t>
            </a:r>
          </a:p>
          <a:p>
            <a:pPr eaLnBrk="1" hangingPunct="1"/>
            <a:r>
              <a:rPr lang="en-US" altLang="en-US" sz="1800" dirty="0">
                <a:solidFill>
                  <a:schemeClr val="bg1"/>
                </a:solidFill>
              </a:rPr>
              <a:t>18 January 2024</a:t>
            </a:r>
          </a:p>
          <a:p>
            <a:pPr eaLnBrk="1" hangingPunct="1"/>
            <a:endParaRPr lang="en-US" altLang="en-US" sz="1800" dirty="0">
              <a:solidFill>
                <a:schemeClr val="bg1"/>
              </a:solidFill>
            </a:endParaRPr>
          </a:p>
        </p:txBody>
      </p:sp>
      <p:sp>
        <p:nvSpPr>
          <p:cNvPr id="3" name="TextBox 2">
            <a:extLst>
              <a:ext uri="{FF2B5EF4-FFF2-40B4-BE49-F238E27FC236}">
                <a16:creationId xmlns:a16="http://schemas.microsoft.com/office/drawing/2014/main" id="{BB35991E-7EC6-FB52-1194-21233E3DFA15}"/>
              </a:ext>
            </a:extLst>
          </p:cNvPr>
          <p:cNvSpPr txBox="1"/>
          <p:nvPr/>
        </p:nvSpPr>
        <p:spPr>
          <a:xfrm>
            <a:off x="5294376" y="3593632"/>
            <a:ext cx="6491732" cy="1323439"/>
          </a:xfrm>
          <a:prstGeom prst="rect">
            <a:avLst/>
          </a:prstGeom>
          <a:noFill/>
        </p:spPr>
        <p:txBody>
          <a:bodyPr wrap="square">
            <a:spAutoFit/>
          </a:bodyPr>
          <a:lstStyle/>
          <a:p>
            <a:pPr>
              <a:defRPr/>
            </a:pPr>
            <a:r>
              <a:rPr lang="en-US" sz="2000" b="1">
                <a:solidFill>
                  <a:schemeClr val="bg1"/>
                </a:solidFill>
                <a:ea typeface="ＭＳ Ｐゴシック" panose="020B0600070205080204" pitchFamily="34" charset="-128"/>
                <a:cs typeface="Arial" panose="020B0604020202020204" pitchFamily="34" charset="0"/>
              </a:rPr>
              <a:t>Drinking Water (Blue Drop)</a:t>
            </a:r>
          </a:p>
          <a:p>
            <a:pPr>
              <a:defRPr/>
            </a:pPr>
            <a:r>
              <a:rPr lang="en-US" sz="2000" b="1">
                <a:solidFill>
                  <a:schemeClr val="bg1"/>
                </a:solidFill>
                <a:ea typeface="ＭＳ Ｐゴシック" panose="020B0600070205080204" pitchFamily="34" charset="-128"/>
                <a:cs typeface="Arial" panose="020B0604020202020204" pitchFamily="34" charset="0"/>
              </a:rPr>
              <a:t>Wastewater (Green Drop)</a:t>
            </a:r>
          </a:p>
          <a:p>
            <a:pPr>
              <a:defRPr/>
            </a:pPr>
            <a:r>
              <a:rPr lang="en-US" sz="2000" b="1">
                <a:solidFill>
                  <a:schemeClr val="bg1"/>
                </a:solidFill>
                <a:ea typeface="ＭＳ Ｐゴシック" panose="020B0600070205080204" pitchFamily="34" charset="-128"/>
                <a:cs typeface="Arial" panose="020B0604020202020204" pitchFamily="34" charset="0"/>
              </a:rPr>
              <a:t>Water Conservation and Demand Management (No Drop)</a:t>
            </a:r>
          </a:p>
          <a:p>
            <a:pPr>
              <a:defRPr/>
            </a:pPr>
            <a:r>
              <a:rPr lang="en-US" sz="2000" b="1">
                <a:solidFill>
                  <a:schemeClr val="bg1"/>
                </a:solidFill>
                <a:ea typeface="ＭＳ Ｐゴシック" panose="020B0600070205080204" pitchFamily="34" charset="-128"/>
                <a:cs typeface="Arial" panose="020B0604020202020204" pitchFamily="34" charset="0"/>
              </a:rPr>
              <a:t> </a:t>
            </a:r>
          </a:p>
        </p:txBody>
      </p:sp>
      <p:sp>
        <p:nvSpPr>
          <p:cNvPr id="2" name="TextBox 1">
            <a:extLst>
              <a:ext uri="{FF2B5EF4-FFF2-40B4-BE49-F238E27FC236}">
                <a16:creationId xmlns:a16="http://schemas.microsoft.com/office/drawing/2014/main" id="{086F4B71-A911-4C76-1722-73AF9D614808}"/>
              </a:ext>
            </a:extLst>
          </p:cNvPr>
          <p:cNvSpPr txBox="1"/>
          <p:nvPr/>
        </p:nvSpPr>
        <p:spPr>
          <a:xfrm>
            <a:off x="453224" y="1505209"/>
            <a:ext cx="8078526" cy="461665"/>
          </a:xfrm>
          <a:prstGeom prst="rect">
            <a:avLst/>
          </a:prstGeom>
          <a:noFill/>
        </p:spPr>
        <p:txBody>
          <a:bodyPr wrap="square" rtlCol="0">
            <a:spAutoFit/>
          </a:bodyPr>
          <a:lstStyle/>
          <a:p>
            <a:r>
              <a:rPr lang="en-ZA" sz="2400" dirty="0">
                <a:solidFill>
                  <a:schemeClr val="bg1"/>
                </a:solidFill>
              </a:rPr>
              <a:t>Action Plan to address 2023 Blue , Green and No Drop Results </a:t>
            </a:r>
          </a:p>
        </p:txBody>
      </p:sp>
    </p:spTree>
    <p:extLst>
      <p:ext uri="{BB962C8B-B14F-4D97-AF65-F5344CB8AC3E}">
        <p14:creationId xmlns:p14="http://schemas.microsoft.com/office/powerpoint/2010/main" val="69841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10</a:t>
            </a:fld>
            <a:endParaRPr lang="en-US" altLang="en-US" sz="1800" dirty="0">
              <a:latin typeface="Calibri" panose="020F0502020204030204" pitchFamily="34" charset="0"/>
            </a:endParaRPr>
          </a:p>
        </p:txBody>
      </p:sp>
      <p:sp>
        <p:nvSpPr>
          <p:cNvPr id="4" name="Title 1">
            <a:extLst>
              <a:ext uri="{FF2B5EF4-FFF2-40B4-BE49-F238E27FC236}">
                <a16:creationId xmlns:a16="http://schemas.microsoft.com/office/drawing/2014/main" id="{97DCB44F-495F-EF84-7D58-4F9CC07B5AA4}"/>
              </a:ext>
            </a:extLst>
          </p:cNvPr>
          <p:cNvSpPr txBox="1">
            <a:spLocks/>
          </p:cNvSpPr>
          <p:nvPr/>
        </p:nvSpPr>
        <p:spPr>
          <a:xfrm>
            <a:off x="183113" y="474292"/>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Annexure : List of Municipalities  </a:t>
            </a:r>
          </a:p>
        </p:txBody>
      </p:sp>
      <p:graphicFrame>
        <p:nvGraphicFramePr>
          <p:cNvPr id="2" name="Table 1">
            <a:extLst>
              <a:ext uri="{FF2B5EF4-FFF2-40B4-BE49-F238E27FC236}">
                <a16:creationId xmlns:a16="http://schemas.microsoft.com/office/drawing/2014/main" id="{B6043F59-9C42-40BC-1308-3BF029743376}"/>
              </a:ext>
            </a:extLst>
          </p:cNvPr>
          <p:cNvGraphicFramePr>
            <a:graphicFrameLocks noGrp="1"/>
          </p:cNvGraphicFramePr>
          <p:nvPr>
            <p:extLst>
              <p:ext uri="{D42A27DB-BD31-4B8C-83A1-F6EECF244321}">
                <p14:modId xmlns:p14="http://schemas.microsoft.com/office/powerpoint/2010/main" val="834221529"/>
              </p:ext>
            </p:extLst>
          </p:nvPr>
        </p:nvGraphicFramePr>
        <p:xfrm>
          <a:off x="295656" y="1040874"/>
          <a:ext cx="5154168" cy="3953292"/>
        </p:xfrm>
        <a:graphic>
          <a:graphicData uri="http://schemas.openxmlformats.org/drawingml/2006/table">
            <a:tbl>
              <a:tblPr/>
              <a:tblGrid>
                <a:gridCol w="5154168">
                  <a:extLst>
                    <a:ext uri="{9D8B030D-6E8A-4147-A177-3AD203B41FA5}">
                      <a16:colId xmlns:a16="http://schemas.microsoft.com/office/drawing/2014/main" val="740936723"/>
                    </a:ext>
                  </a:extLst>
                </a:gridCol>
              </a:tblGrid>
              <a:tr h="161161">
                <a:tc>
                  <a:txBody>
                    <a:bodyPr/>
                    <a:lstStyle/>
                    <a:p>
                      <a:pPr algn="l" fontAlgn="ctr"/>
                      <a:r>
                        <a:rPr lang="en-ZA" sz="1800" b="1" i="0" u="none" strike="noStrike">
                          <a:solidFill>
                            <a:srgbClr val="000000"/>
                          </a:solidFill>
                          <a:effectLst/>
                          <a:latin typeface="Calibri" panose="020F0502020204030204" pitchFamily="34" charset="0"/>
                        </a:rPr>
                        <a:t>Nelson Mandela MM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a:noFill/>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537398372"/>
                  </a:ext>
                </a:extLst>
              </a:tr>
              <a:tr h="161161">
                <a:tc>
                  <a:txBody>
                    <a:bodyPr/>
                    <a:lstStyle/>
                    <a:p>
                      <a:pPr algn="l" fontAlgn="ctr"/>
                      <a:r>
                        <a:rPr lang="en-ZA" sz="1800" b="1" i="0" u="none" strike="noStrike">
                          <a:solidFill>
                            <a:srgbClr val="000000"/>
                          </a:solidFill>
                          <a:effectLst/>
                          <a:latin typeface="Calibri" panose="020F0502020204030204" pitchFamily="34" charset="0"/>
                        </a:rPr>
                        <a:t>City of Johannesburg</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919678225"/>
                  </a:ext>
                </a:extLst>
              </a:tr>
              <a:tr h="161161">
                <a:tc>
                  <a:txBody>
                    <a:bodyPr/>
                    <a:lstStyle/>
                    <a:p>
                      <a:pPr algn="l" fontAlgn="ctr"/>
                      <a:r>
                        <a:rPr lang="en-ZA" sz="1800" b="1" i="0" u="none" strike="noStrike">
                          <a:solidFill>
                            <a:srgbClr val="000000"/>
                          </a:solidFill>
                          <a:effectLst/>
                          <a:latin typeface="Calibri" panose="020F0502020204030204" pitchFamily="34" charset="0"/>
                        </a:rPr>
                        <a:t>Buffalo City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465679750"/>
                  </a:ext>
                </a:extLst>
              </a:tr>
              <a:tr h="161161">
                <a:tc>
                  <a:txBody>
                    <a:bodyPr/>
                    <a:lstStyle/>
                    <a:p>
                      <a:pPr algn="l" fontAlgn="ctr"/>
                      <a:r>
                        <a:rPr lang="en-ZA" sz="1800" b="1" i="0" u="none" strike="noStrike">
                          <a:solidFill>
                            <a:srgbClr val="000000"/>
                          </a:solidFill>
                          <a:effectLst/>
                          <a:latin typeface="Calibri" panose="020F0502020204030204" pitchFamily="34" charset="0"/>
                        </a:rPr>
                        <a:t>City of Tshwane</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4067343976"/>
                  </a:ext>
                </a:extLst>
              </a:tr>
              <a:tr h="161161">
                <a:tc>
                  <a:txBody>
                    <a:bodyPr/>
                    <a:lstStyle/>
                    <a:p>
                      <a:pPr algn="l" fontAlgn="ctr"/>
                      <a:r>
                        <a:rPr lang="en-ZA" sz="1800" b="1" i="0" u="none" strike="noStrike" dirty="0">
                          <a:solidFill>
                            <a:srgbClr val="000000"/>
                          </a:solidFill>
                          <a:effectLst/>
                          <a:latin typeface="Calibri" panose="020F0502020204030204" pitchFamily="34" charset="0"/>
                        </a:rPr>
                        <a:t>Lesedi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975588383"/>
                  </a:ext>
                </a:extLst>
              </a:tr>
              <a:tr h="161161">
                <a:tc>
                  <a:txBody>
                    <a:bodyPr/>
                    <a:lstStyle/>
                    <a:p>
                      <a:pPr algn="l" fontAlgn="ctr"/>
                      <a:r>
                        <a:rPr lang="en-ZA" sz="1800" b="1" i="0" u="none" strike="noStrike" dirty="0">
                          <a:solidFill>
                            <a:srgbClr val="000000"/>
                          </a:solidFill>
                          <a:effectLst/>
                          <a:latin typeface="Calibri" panose="020F0502020204030204" pitchFamily="34" charset="0"/>
                        </a:rPr>
                        <a:t>Midvaal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4274066037"/>
                  </a:ext>
                </a:extLst>
              </a:tr>
              <a:tr h="161161">
                <a:tc>
                  <a:txBody>
                    <a:bodyPr/>
                    <a:lstStyle/>
                    <a:p>
                      <a:pPr algn="l" fontAlgn="ctr"/>
                      <a:r>
                        <a:rPr lang="en-ZA" sz="1800" b="1" i="0" u="none" strike="noStrike">
                          <a:solidFill>
                            <a:srgbClr val="000000"/>
                          </a:solidFill>
                          <a:effectLst/>
                          <a:latin typeface="Calibri" panose="020F0502020204030204" pitchFamily="34" charset="0"/>
                        </a:rPr>
                        <a:t>Mogale City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892504682"/>
                  </a:ext>
                </a:extLst>
              </a:tr>
              <a:tr h="161161">
                <a:tc>
                  <a:txBody>
                    <a:bodyPr/>
                    <a:lstStyle/>
                    <a:p>
                      <a:pPr algn="l" fontAlgn="ctr"/>
                      <a:r>
                        <a:rPr lang="en-ZA" sz="1800" b="1" i="0" u="none" strike="noStrike">
                          <a:solidFill>
                            <a:srgbClr val="000000"/>
                          </a:solidFill>
                          <a:effectLst/>
                          <a:latin typeface="Calibri" panose="020F0502020204030204" pitchFamily="34" charset="0"/>
                        </a:rPr>
                        <a:t>eThekwini MM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357794818"/>
                  </a:ext>
                </a:extLst>
              </a:tr>
              <a:tr h="161161">
                <a:tc>
                  <a:txBody>
                    <a:bodyPr/>
                    <a:lstStyle/>
                    <a:p>
                      <a:pPr algn="l" fontAlgn="ctr"/>
                      <a:r>
                        <a:rPr lang="en-ZA" sz="1800" b="1" i="0" u="none" strike="noStrike">
                          <a:solidFill>
                            <a:srgbClr val="000000"/>
                          </a:solidFill>
                          <a:effectLst/>
                          <a:latin typeface="Calibri" panose="020F0502020204030204" pitchFamily="34" charset="0"/>
                        </a:rPr>
                        <a:t>iLembe DM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47376638"/>
                  </a:ext>
                </a:extLst>
              </a:tr>
              <a:tr h="161161">
                <a:tc>
                  <a:txBody>
                    <a:bodyPr/>
                    <a:lstStyle/>
                    <a:p>
                      <a:pPr algn="l" fontAlgn="ctr"/>
                      <a:r>
                        <a:rPr lang="en-ZA" sz="1800" b="1" i="0" u="none" strike="noStrike">
                          <a:solidFill>
                            <a:srgbClr val="000000"/>
                          </a:solidFill>
                          <a:effectLst/>
                          <a:latin typeface="Calibri" panose="020F0502020204030204" pitchFamily="34" charset="0"/>
                        </a:rPr>
                        <a:t>Newcastle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617398799"/>
                  </a:ext>
                </a:extLst>
              </a:tr>
              <a:tr h="161161">
                <a:tc>
                  <a:txBody>
                    <a:bodyPr/>
                    <a:lstStyle/>
                    <a:p>
                      <a:pPr algn="l" fontAlgn="ctr"/>
                      <a:r>
                        <a:rPr lang="en-ZA" sz="1800" b="1" i="0" u="none" strike="noStrike">
                          <a:solidFill>
                            <a:srgbClr val="000000"/>
                          </a:solidFill>
                          <a:effectLst/>
                          <a:latin typeface="Calibri" panose="020F0502020204030204" pitchFamily="34" charset="0"/>
                        </a:rPr>
                        <a:t>Msunduzi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61071571"/>
                  </a:ext>
                </a:extLst>
              </a:tr>
              <a:tr h="161161">
                <a:tc>
                  <a:txBody>
                    <a:bodyPr/>
                    <a:lstStyle/>
                    <a:p>
                      <a:pPr algn="l" fontAlgn="ctr"/>
                      <a:r>
                        <a:rPr lang="en-ZA" sz="1800" b="1" i="0" u="none" strike="noStrike">
                          <a:solidFill>
                            <a:srgbClr val="000000"/>
                          </a:solidFill>
                          <a:effectLst/>
                          <a:latin typeface="Calibri" panose="020F0502020204030204" pitchFamily="34" charset="0"/>
                        </a:rPr>
                        <a:t>uMhlathuze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314513650"/>
                  </a:ext>
                </a:extLst>
              </a:tr>
              <a:tr h="161161">
                <a:tc>
                  <a:txBody>
                    <a:bodyPr/>
                    <a:lstStyle/>
                    <a:p>
                      <a:pPr algn="l" fontAlgn="ctr"/>
                      <a:r>
                        <a:rPr lang="en-ZA" sz="1800" b="1" i="0" u="none" strike="noStrike">
                          <a:solidFill>
                            <a:srgbClr val="000000"/>
                          </a:solidFill>
                          <a:effectLst/>
                          <a:latin typeface="Calibri" panose="020F0502020204030204" pitchFamily="34" charset="0"/>
                        </a:rPr>
                        <a:t>Dawid Kruiper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588108760"/>
                  </a:ext>
                </a:extLst>
              </a:tr>
              <a:tr h="161161">
                <a:tc>
                  <a:txBody>
                    <a:bodyPr/>
                    <a:lstStyle/>
                    <a:p>
                      <a:pPr algn="l" fontAlgn="ctr"/>
                      <a:r>
                        <a:rPr lang="en-ZA" sz="1800" b="1" i="0" u="none" strike="noStrike" dirty="0" err="1">
                          <a:solidFill>
                            <a:srgbClr val="000000"/>
                          </a:solidFill>
                          <a:effectLst/>
                          <a:latin typeface="Calibri" panose="020F0502020204030204" pitchFamily="34" charset="0"/>
                        </a:rPr>
                        <a:t>Bergrivier</a:t>
                      </a:r>
                      <a:r>
                        <a:rPr lang="en-ZA" sz="1800" b="1" i="0" u="none" strike="noStrike" dirty="0">
                          <a:solidFill>
                            <a:srgbClr val="000000"/>
                          </a:solidFill>
                          <a:effectLst/>
                          <a:latin typeface="Calibri" panose="020F0502020204030204" pitchFamily="34" charset="0"/>
                        </a:rPr>
                        <a:t>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293820218"/>
                  </a:ext>
                </a:extLst>
              </a:tr>
            </a:tbl>
          </a:graphicData>
        </a:graphic>
      </p:graphicFrame>
      <p:graphicFrame>
        <p:nvGraphicFramePr>
          <p:cNvPr id="5" name="Table 4">
            <a:extLst>
              <a:ext uri="{FF2B5EF4-FFF2-40B4-BE49-F238E27FC236}">
                <a16:creationId xmlns:a16="http://schemas.microsoft.com/office/drawing/2014/main" id="{1BCE32F5-C416-3D38-517C-56B1BEC1F24F}"/>
              </a:ext>
            </a:extLst>
          </p:cNvPr>
          <p:cNvGraphicFramePr>
            <a:graphicFrameLocks noGrp="1"/>
          </p:cNvGraphicFramePr>
          <p:nvPr>
            <p:extLst>
              <p:ext uri="{D42A27DB-BD31-4B8C-83A1-F6EECF244321}">
                <p14:modId xmlns:p14="http://schemas.microsoft.com/office/powerpoint/2010/main" val="4069550999"/>
              </p:ext>
            </p:extLst>
          </p:nvPr>
        </p:nvGraphicFramePr>
        <p:xfrm>
          <a:off x="5949696" y="1040874"/>
          <a:ext cx="5800344" cy="3670914"/>
        </p:xfrm>
        <a:graphic>
          <a:graphicData uri="http://schemas.openxmlformats.org/drawingml/2006/table">
            <a:tbl>
              <a:tblPr/>
              <a:tblGrid>
                <a:gridCol w="5800344">
                  <a:extLst>
                    <a:ext uri="{9D8B030D-6E8A-4147-A177-3AD203B41FA5}">
                      <a16:colId xmlns:a16="http://schemas.microsoft.com/office/drawing/2014/main" val="2063777211"/>
                    </a:ext>
                  </a:extLst>
                </a:gridCol>
              </a:tblGrid>
              <a:tr h="0">
                <a:tc>
                  <a:txBody>
                    <a:bodyPr/>
                    <a:lstStyle/>
                    <a:p>
                      <a:pPr algn="l" fontAlgn="ctr"/>
                      <a:r>
                        <a:rPr lang="en-ZA" sz="1800" b="1" i="0" u="none" strike="noStrike" dirty="0">
                          <a:solidFill>
                            <a:srgbClr val="000000"/>
                          </a:solidFill>
                          <a:effectLst/>
                          <a:latin typeface="Calibri" panose="020F0502020204030204" pitchFamily="34" charset="0"/>
                        </a:rPr>
                        <a:t>Cape Agulhas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439592819"/>
                  </a:ext>
                </a:extLst>
              </a:tr>
              <a:tr h="0">
                <a:tc>
                  <a:txBody>
                    <a:bodyPr/>
                    <a:lstStyle/>
                    <a:p>
                      <a:pPr algn="l" fontAlgn="ctr"/>
                      <a:r>
                        <a:rPr lang="en-ZA" sz="1800" b="1" i="0" u="none" strike="noStrike" dirty="0">
                          <a:solidFill>
                            <a:srgbClr val="000000"/>
                          </a:solidFill>
                          <a:effectLst/>
                          <a:latin typeface="Calibri" panose="020F0502020204030204" pitchFamily="34" charset="0"/>
                        </a:rPr>
                        <a:t>George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114860581"/>
                  </a:ext>
                </a:extLst>
              </a:tr>
              <a:tr h="0">
                <a:tc>
                  <a:txBody>
                    <a:bodyPr/>
                    <a:lstStyle/>
                    <a:p>
                      <a:pPr algn="l" fontAlgn="ctr"/>
                      <a:r>
                        <a:rPr lang="en-ZA" sz="1800" b="1" i="0" u="none" strike="noStrike" dirty="0">
                          <a:solidFill>
                            <a:srgbClr val="000000"/>
                          </a:solidFill>
                          <a:effectLst/>
                          <a:latin typeface="Calibri" panose="020F0502020204030204" pitchFamily="34" charset="0"/>
                        </a:rPr>
                        <a:t>Amatole DM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920066023"/>
                  </a:ext>
                </a:extLst>
              </a:tr>
              <a:tr h="0">
                <a:tc>
                  <a:txBody>
                    <a:bodyPr/>
                    <a:lstStyle/>
                    <a:p>
                      <a:pPr algn="l" fontAlgn="ctr"/>
                      <a:r>
                        <a:rPr lang="en-ZA" sz="1800" b="1" i="0" u="none" strike="noStrike" dirty="0">
                          <a:solidFill>
                            <a:srgbClr val="000000"/>
                          </a:solidFill>
                          <a:effectLst/>
                          <a:latin typeface="Calibri" panose="020F0502020204030204" pitchFamily="34" charset="0"/>
                        </a:rPr>
                        <a:t>Harry Gwala DM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929248648"/>
                  </a:ext>
                </a:extLst>
              </a:tr>
              <a:tr h="0">
                <a:tc>
                  <a:txBody>
                    <a:bodyPr/>
                    <a:lstStyle/>
                    <a:p>
                      <a:pPr algn="l" fontAlgn="ctr"/>
                      <a:r>
                        <a:rPr lang="en-ZA" sz="1800" b="1" i="0" u="none" strike="noStrike" dirty="0">
                          <a:solidFill>
                            <a:srgbClr val="000000"/>
                          </a:solidFill>
                          <a:effectLst/>
                          <a:latin typeface="Calibri" panose="020F0502020204030204" pitchFamily="34" charset="0"/>
                        </a:rPr>
                        <a:t>Mbombela/Umjindi</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815991528"/>
                  </a:ext>
                </a:extLst>
              </a:tr>
              <a:tr h="0">
                <a:tc>
                  <a:txBody>
                    <a:bodyPr/>
                    <a:lstStyle/>
                    <a:p>
                      <a:pPr algn="l" fontAlgn="ctr"/>
                      <a:r>
                        <a:rPr lang="en-ZA" sz="1800" b="1" i="0" u="none" strike="noStrike" dirty="0">
                          <a:solidFill>
                            <a:srgbClr val="000000"/>
                          </a:solidFill>
                          <a:effectLst/>
                          <a:latin typeface="Calibri" panose="020F0502020204030204" pitchFamily="34" charset="0"/>
                        </a:rPr>
                        <a:t>Mkhondo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996432848"/>
                  </a:ext>
                </a:extLst>
              </a:tr>
              <a:tr h="0">
                <a:tc>
                  <a:txBody>
                    <a:bodyPr/>
                    <a:lstStyle/>
                    <a:p>
                      <a:pPr algn="l" fontAlgn="ctr"/>
                      <a:r>
                        <a:rPr lang="en-ZA" sz="1800" b="1" i="0" u="none" strike="noStrike" dirty="0">
                          <a:solidFill>
                            <a:srgbClr val="000000"/>
                          </a:solidFill>
                          <a:effectLst/>
                          <a:latin typeface="Calibri" panose="020F0502020204030204" pitchFamily="34" charset="0"/>
                        </a:rPr>
                        <a:t>Nkomazi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719625727"/>
                  </a:ext>
                </a:extLst>
              </a:tr>
              <a:tr h="0">
                <a:tc>
                  <a:txBody>
                    <a:bodyPr/>
                    <a:lstStyle/>
                    <a:p>
                      <a:pPr algn="l" fontAlgn="ctr"/>
                      <a:r>
                        <a:rPr lang="en-ZA" sz="1800" b="1" i="0" u="none" strike="noStrike" dirty="0">
                          <a:solidFill>
                            <a:srgbClr val="000000"/>
                          </a:solidFill>
                          <a:effectLst/>
                          <a:latin typeface="Calibri" panose="020F0502020204030204" pitchFamily="34" charset="0"/>
                        </a:rPr>
                        <a:t>Steve Tshwete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580332904"/>
                  </a:ext>
                </a:extLst>
              </a:tr>
              <a:tr h="0">
                <a:tc>
                  <a:txBody>
                    <a:bodyPr/>
                    <a:lstStyle/>
                    <a:p>
                      <a:pPr algn="l" fontAlgn="ctr"/>
                      <a:r>
                        <a:rPr lang="en-ZA" sz="1800" b="1" i="0" u="none" strike="noStrike" dirty="0">
                          <a:solidFill>
                            <a:srgbClr val="000000"/>
                          </a:solidFill>
                          <a:effectLst/>
                          <a:latin typeface="Calibri" panose="020F0502020204030204" pitchFamily="34" charset="0"/>
                        </a:rPr>
                        <a:t>Rustenburg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42387669"/>
                  </a:ext>
                </a:extLst>
              </a:tr>
              <a:tr h="0">
                <a:tc>
                  <a:txBody>
                    <a:bodyPr/>
                    <a:lstStyle/>
                    <a:p>
                      <a:pPr algn="l" fontAlgn="ctr"/>
                      <a:r>
                        <a:rPr lang="en-ZA" sz="1800" b="1" i="0" u="none" strike="noStrike" dirty="0">
                          <a:solidFill>
                            <a:srgbClr val="000000"/>
                          </a:solidFill>
                          <a:effectLst/>
                          <a:latin typeface="Calibri" panose="020F0502020204030204" pitchFamily="34" charset="0"/>
                        </a:rPr>
                        <a:t>Beaufort West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81005381"/>
                  </a:ext>
                </a:extLst>
              </a:tr>
              <a:tr h="0">
                <a:tc>
                  <a:txBody>
                    <a:bodyPr/>
                    <a:lstStyle/>
                    <a:p>
                      <a:pPr algn="l" fontAlgn="ctr"/>
                      <a:r>
                        <a:rPr lang="en-ZA" sz="1800" b="1" i="0" u="none" strike="noStrike" dirty="0" err="1">
                          <a:solidFill>
                            <a:srgbClr val="000000"/>
                          </a:solidFill>
                          <a:effectLst/>
                          <a:latin typeface="Calibri" panose="020F0502020204030204" pitchFamily="34" charset="0"/>
                        </a:rPr>
                        <a:t>Breede</a:t>
                      </a:r>
                      <a:r>
                        <a:rPr lang="en-ZA" sz="1800" b="1" i="0" u="none" strike="noStrike" dirty="0">
                          <a:solidFill>
                            <a:srgbClr val="000000"/>
                          </a:solidFill>
                          <a:effectLst/>
                          <a:latin typeface="Calibri" panose="020F0502020204030204" pitchFamily="34" charset="0"/>
                        </a:rPr>
                        <a:t> Valley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272859600"/>
                  </a:ext>
                </a:extLst>
              </a:tr>
              <a:tr h="0">
                <a:tc>
                  <a:txBody>
                    <a:bodyPr/>
                    <a:lstStyle/>
                    <a:p>
                      <a:pPr algn="l" fontAlgn="ctr"/>
                      <a:r>
                        <a:rPr lang="en-ZA" sz="1800" b="1" i="0" u="none" strike="noStrike" dirty="0">
                          <a:solidFill>
                            <a:srgbClr val="000000"/>
                          </a:solidFill>
                          <a:effectLst/>
                          <a:latin typeface="Calibri" panose="020F0502020204030204" pitchFamily="34" charset="0"/>
                        </a:rPr>
                        <a:t>Knysna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396949571"/>
                  </a:ext>
                </a:extLst>
              </a:tr>
              <a:tr h="0">
                <a:tc>
                  <a:txBody>
                    <a:bodyPr/>
                    <a:lstStyle/>
                    <a:p>
                      <a:pPr algn="l" fontAlgn="ctr"/>
                      <a:r>
                        <a:rPr lang="en-ZA" sz="1800" b="1" i="0" u="none" strike="noStrike" dirty="0">
                          <a:solidFill>
                            <a:srgbClr val="000000"/>
                          </a:solidFill>
                          <a:effectLst/>
                          <a:latin typeface="Calibri" panose="020F0502020204030204" pitchFamily="34" charset="0"/>
                        </a:rPr>
                        <a:t>Stellenbosch LM</a:t>
                      </a:r>
                    </a:p>
                  </a:txBody>
                  <a:tcPr marL="8058" marR="8058" marT="8058"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121128026"/>
                  </a:ext>
                </a:extLst>
              </a:tr>
            </a:tbl>
          </a:graphicData>
        </a:graphic>
      </p:graphicFrame>
    </p:spTree>
    <p:extLst>
      <p:ext uri="{BB962C8B-B14F-4D97-AF65-F5344CB8AC3E}">
        <p14:creationId xmlns:p14="http://schemas.microsoft.com/office/powerpoint/2010/main" val="10845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10920"/>
            <a:ext cx="11741586" cy="6063198"/>
          </a:xfrm>
          <a:prstGeom prst="rect">
            <a:avLst/>
          </a:prstGeom>
          <a:noFill/>
        </p:spPr>
        <p:txBody>
          <a:bodyPr wrap="square" rtlCol="0">
            <a:spAutoFit/>
          </a:bodyPr>
          <a:lstStyle/>
          <a:p>
            <a:pPr algn="just">
              <a:spcBef>
                <a:spcPts val="1200"/>
              </a:spcBef>
            </a:pPr>
            <a:r>
              <a:rPr lang="en-ZA" b="1" dirty="0"/>
              <a:t>Introduction</a:t>
            </a:r>
          </a:p>
          <a:p>
            <a:pPr algn="just">
              <a:spcBef>
                <a:spcPts val="1200"/>
              </a:spcBef>
            </a:pPr>
            <a:r>
              <a:rPr lang="en-ZA" dirty="0"/>
              <a:t>This group c</a:t>
            </a:r>
            <a:r>
              <a:rPr lang="en-ZA" sz="1800" dirty="0"/>
              <a:t>onsists of 27 municipalities that scored </a:t>
            </a:r>
            <a:r>
              <a:rPr lang="en-ZA" dirty="0"/>
              <a:t>average across their water supply systems in 2023 full Blue Drop and or 2022 full Green Drop Assessments</a:t>
            </a:r>
          </a:p>
          <a:p>
            <a:pPr algn="just">
              <a:spcBef>
                <a:spcPts val="1200"/>
              </a:spcBef>
            </a:pPr>
            <a:endParaRPr lang="en-ZA" sz="1800" dirty="0"/>
          </a:p>
          <a:p>
            <a:pPr algn="just">
              <a:spcBef>
                <a:spcPts val="1200"/>
              </a:spcBef>
            </a:pPr>
            <a:r>
              <a:rPr lang="en-ZA" b="1" dirty="0"/>
              <a:t>Key Positive  Results</a:t>
            </a:r>
            <a:endParaRPr lang="en-ZA" sz="1800" b="1" dirty="0"/>
          </a:p>
          <a:p>
            <a:pPr marL="265113" indent="-265113">
              <a:spcBef>
                <a:spcPts val="1200"/>
              </a:spcBef>
              <a:buFont typeface="Arial" panose="020B0604020202020204" pitchFamily="34" charset="0"/>
              <a:buChar char="•"/>
            </a:pPr>
            <a:r>
              <a:rPr lang="en-US" dirty="0"/>
              <a:t>Across the 27 municipalities, on average 99%  of the required supervisors’ posts  are filled with properly qualified supervisors (Blue Drop); (81% Green Drop)</a:t>
            </a:r>
          </a:p>
          <a:p>
            <a:pPr marL="265113" indent="-265113">
              <a:spcBef>
                <a:spcPts val="1200"/>
              </a:spcBef>
              <a:buFont typeface="Arial" panose="020B0604020202020204" pitchFamily="34" charset="0"/>
              <a:buChar char="•"/>
            </a:pPr>
            <a:r>
              <a:rPr lang="en-US" dirty="0"/>
              <a:t>89% of the required qualified engineering posts across the 27 municipalities are filled</a:t>
            </a:r>
          </a:p>
          <a:p>
            <a:pPr marL="265113" indent="-265113" algn="just">
              <a:spcBef>
                <a:spcPts val="1200"/>
              </a:spcBef>
              <a:buFont typeface="Arial" panose="020B0604020202020204" pitchFamily="34" charset="0"/>
              <a:buChar char="•"/>
            </a:pPr>
            <a:r>
              <a:rPr lang="en-US" dirty="0"/>
              <a:t>Across the 27 municipalities, the average Blue Drop infrastructure condition is 75%. Fifteen of the 27 municipalities scored higher than 80% for Blue Drop infrastructure condition (good or excellent), 11 had infrastructure in an average condition and one had no Technical Site Assessment as it did not have a water treatment works</a:t>
            </a:r>
          </a:p>
          <a:p>
            <a:pPr marL="285750" lvl="1" indent="-285750" algn="just">
              <a:spcBef>
                <a:spcPts val="1200"/>
              </a:spcBef>
              <a:buFont typeface="Arial" panose="020B0604020202020204" pitchFamily="34" charset="0"/>
              <a:buChar char="•"/>
            </a:pPr>
            <a:r>
              <a:rPr lang="en-US" dirty="0">
                <a:ea typeface="Times New Roman" panose="02020603050405020304" pitchFamily="18" charset="0"/>
                <a:cs typeface="Arial" panose="020B0604020202020204" pitchFamily="34" charset="0"/>
              </a:rPr>
              <a:t>Based on water quality tests carried out by the 27 municipalities </a:t>
            </a:r>
            <a:r>
              <a:rPr lang="en-US" sz="1800" dirty="0">
                <a:solidFill>
                  <a:schemeClr val="tx1"/>
                </a:solidFill>
                <a:effectLst/>
                <a:ea typeface="Times New Roman" panose="02020603050405020304" pitchFamily="18" charset="0"/>
                <a:cs typeface="Arial" panose="020B0604020202020204" pitchFamily="34" charset="0"/>
              </a:rPr>
              <a:t>in this group during the 2021/2022 municipal financial year, </a:t>
            </a:r>
            <a:r>
              <a:rPr lang="en-US" dirty="0">
                <a:ea typeface="Times New Roman" panose="02020603050405020304" pitchFamily="18" charset="0"/>
                <a:cs typeface="Arial" panose="020B0604020202020204" pitchFamily="34" charset="0"/>
              </a:rPr>
              <a:t>88</a:t>
            </a:r>
            <a:r>
              <a:rPr lang="en-US" sz="1800" dirty="0">
                <a:solidFill>
                  <a:schemeClr val="tx1"/>
                </a:solidFill>
                <a:effectLst/>
                <a:ea typeface="Times New Roman" panose="02020603050405020304" pitchFamily="18" charset="0"/>
                <a:cs typeface="Arial" panose="020B0604020202020204" pitchFamily="34" charset="0"/>
              </a:rPr>
              <a:t>% of systems achieved excellent or good, 12% of systems unacceptable chemical water quality compliance</a:t>
            </a:r>
          </a:p>
          <a:p>
            <a:pPr marL="285750" indent="-285750" algn="just">
              <a:spcBef>
                <a:spcPts val="1200"/>
              </a:spcBef>
              <a:buFont typeface="Arial" panose="020B0604020202020204" pitchFamily="34" charset="0"/>
              <a:buChar char="•"/>
            </a:pPr>
            <a:endParaRPr lang="en-GB" sz="1800" dirty="0">
              <a:solidFill>
                <a:schemeClr val="tx1"/>
              </a:solidFill>
              <a:effectLst/>
              <a:ea typeface="Times New Roman" panose="02020603050405020304" pitchFamily="18" charset="0"/>
              <a:cs typeface="Arial" panose="020B0604020202020204" pitchFamily="34" charset="0"/>
            </a:endParaRPr>
          </a:p>
          <a:p>
            <a:pPr marL="342900" indent="-342900" algn="just">
              <a:spcBef>
                <a:spcPts val="1200"/>
              </a:spcBef>
              <a:buFont typeface="Arial" panose="020B0604020202020204" pitchFamily="34" charset="0"/>
              <a:buChar char="•"/>
            </a:pPr>
            <a:endParaRPr lang="en-GB" sz="1800" dirty="0">
              <a:highlight>
                <a:srgbClr val="FFFF00"/>
              </a:highlight>
            </a:endParaRPr>
          </a:p>
          <a:p>
            <a:pPr marL="285750" indent="-285750" algn="just">
              <a:spcBef>
                <a:spcPts val="1200"/>
              </a:spcBef>
              <a:buFont typeface="Arial" panose="020B0604020202020204" pitchFamily="34" charset="0"/>
              <a:buChar char="•"/>
            </a:pPr>
            <a:endParaRPr lang="en-ZA"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 Part A: Summary of key results (1) </a:t>
            </a:r>
          </a:p>
        </p:txBody>
      </p:sp>
    </p:spTree>
    <p:extLst>
      <p:ext uri="{BB962C8B-B14F-4D97-AF65-F5344CB8AC3E}">
        <p14:creationId xmlns:p14="http://schemas.microsoft.com/office/powerpoint/2010/main" val="425557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10920"/>
            <a:ext cx="11741586" cy="7063472"/>
          </a:xfrm>
          <a:prstGeom prst="rect">
            <a:avLst/>
          </a:prstGeom>
          <a:noFill/>
        </p:spPr>
        <p:txBody>
          <a:bodyPr wrap="square" rtlCol="0">
            <a:spAutoFit/>
          </a:bodyPr>
          <a:lstStyle/>
          <a:p>
            <a:pPr algn="just">
              <a:spcBef>
                <a:spcPts val="600"/>
              </a:spcBef>
            </a:pPr>
            <a:r>
              <a:rPr lang="en-ZA" b="1" dirty="0"/>
              <a:t>Key Negative Results</a:t>
            </a:r>
            <a:endParaRPr lang="en-ZA" sz="1800" b="1" dirty="0"/>
          </a:p>
          <a:p>
            <a:pPr marL="460375" indent="-285750">
              <a:spcBef>
                <a:spcPts val="600"/>
              </a:spcBef>
              <a:buFont typeface="Arial" panose="020B0604020202020204" pitchFamily="34" charset="0"/>
              <a:buChar char="•"/>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Many of the 27 municipalities had less than average (poor or critical) scores for some of their water supply systems and wastewater systems</a:t>
            </a:r>
          </a:p>
          <a:p>
            <a:pPr marL="460375" indent="-285750">
              <a:spcBef>
                <a:spcPts val="600"/>
              </a:spcBef>
              <a:buFont typeface="Arial" panose="020B0604020202020204" pitchFamily="34" charset="0"/>
              <a:buChar char="•"/>
              <a:defRPr/>
            </a:pPr>
            <a:r>
              <a:rPr lang="en-ZA" dirty="0"/>
              <a:t>Of the 27 municipalities, 6 scored poor or critical for 2023 No Drop</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460375" indent="-285750">
              <a:spcBef>
                <a:spcPts val="600"/>
              </a:spcBef>
              <a:buFont typeface="Arial" panose="020B0604020202020204" pitchFamily="34" charset="0"/>
              <a:buChar char="•"/>
            </a:pPr>
            <a:r>
              <a:rPr lang="en-US" dirty="0"/>
              <a:t>22 of the 27 municipalities had NRW of 30% or higher</a:t>
            </a:r>
          </a:p>
          <a:p>
            <a:pPr marL="460375" indent="-285750">
              <a:spcBef>
                <a:spcPts val="600"/>
              </a:spcBef>
              <a:buFont typeface="Arial" panose="020B0604020202020204" pitchFamily="34" charset="0"/>
              <a:buChar char="•"/>
            </a:pPr>
            <a:r>
              <a:rPr lang="en-US" dirty="0"/>
              <a:t>Across the 27 municipalities, the average %NRW is 42%  with 10 municipalities having an average higher than 50%.  5 of these 10 municipalities' %NRW is above 60%</a:t>
            </a:r>
          </a:p>
          <a:p>
            <a:pPr marL="447675" indent="-265113" algn="just">
              <a:spcBef>
                <a:spcPts val="600"/>
              </a:spcBef>
              <a:buFont typeface="Arial" panose="020B0604020202020204" pitchFamily="34" charset="0"/>
              <a:buChar char="•"/>
            </a:pPr>
            <a:r>
              <a:rPr lang="en-US" dirty="0"/>
              <a:t>17 of the 27 municipalities scored unsatisfactory for operational monitoring</a:t>
            </a:r>
          </a:p>
          <a:p>
            <a:pPr marL="447675" indent="-265113" algn="just">
              <a:spcBef>
                <a:spcPts val="600"/>
              </a:spcBef>
              <a:buFont typeface="Arial" panose="020B0604020202020204" pitchFamily="34" charset="0"/>
              <a:buChar char="•"/>
            </a:pPr>
            <a:r>
              <a:rPr lang="en-US" dirty="0"/>
              <a:t>Across the 27 municipalities, the average Green Drop infrastructure condition is 68%. Four municipalities had Green Drop Infrastructure in a poor condition</a:t>
            </a:r>
          </a:p>
          <a:p>
            <a:pPr marL="447675" indent="-265113" algn="just">
              <a:spcBef>
                <a:spcPts val="600"/>
              </a:spcBef>
              <a:buFont typeface="Arial" panose="020B0604020202020204" pitchFamily="34" charset="0"/>
              <a:buChar char="•"/>
            </a:pPr>
            <a:r>
              <a:rPr lang="en-ZA" dirty="0"/>
              <a:t>Across the 27 municipalities, there is on average a shortfall of 32% of the required properly qualified process controllers (Blue Drop); (35% Green Drop)</a:t>
            </a:r>
          </a:p>
          <a:p>
            <a:pPr marL="447675" indent="-265113" algn="just">
              <a:spcBef>
                <a:spcPts val="600"/>
              </a:spcBef>
              <a:buFont typeface="Arial" panose="020B0604020202020204" pitchFamily="34" charset="0"/>
              <a:buChar char="•"/>
            </a:pPr>
            <a:r>
              <a:rPr lang="en-US" dirty="0"/>
              <a:t>Shortfall levels of qualified scientists is at 37%</a:t>
            </a:r>
          </a:p>
          <a:p>
            <a:pPr marL="447675" indent="-265113" algn="just">
              <a:spcBef>
                <a:spcPts val="600"/>
              </a:spcBef>
              <a:buFont typeface="Arial" panose="020B0604020202020204" pitchFamily="34" charset="0"/>
              <a:buChar char="•"/>
            </a:pPr>
            <a:r>
              <a:rPr lang="en-US" dirty="0"/>
              <a:t>Ten of the 27 municipalities are not able to, or are only partially able to,  provide the requested financial information </a:t>
            </a:r>
            <a:r>
              <a:rPr lang="en-US" dirty="0" err="1"/>
              <a:t>e.g</a:t>
            </a:r>
            <a:r>
              <a:rPr lang="en-US" dirty="0"/>
              <a:t> operations and maintenance budget, capital budget, percentage expenditure on O&amp;M, asset value </a:t>
            </a:r>
          </a:p>
          <a:p>
            <a:pPr marL="447675" indent="-265113" algn="just">
              <a:spcBef>
                <a:spcPts val="600"/>
              </a:spcBef>
              <a:buFont typeface="Arial" panose="020B0604020202020204" pitchFamily="34" charset="0"/>
              <a:buChar char="•"/>
            </a:pPr>
            <a:endParaRPr lang="en-ZA" dirty="0"/>
          </a:p>
          <a:p>
            <a:pPr marL="285750" indent="-285750" algn="just">
              <a:spcBef>
                <a:spcPts val="600"/>
              </a:spcBef>
              <a:buFont typeface="Arial" panose="020B0604020202020204" pitchFamily="34" charset="0"/>
              <a:buChar char="•"/>
            </a:pPr>
            <a:endParaRPr lang="en-GB" sz="1800" dirty="0">
              <a:solidFill>
                <a:schemeClr val="accent1"/>
              </a:solidFill>
            </a:endParaRPr>
          </a:p>
          <a:p>
            <a:pPr marL="342900" indent="-342900" algn="just">
              <a:spcBef>
                <a:spcPts val="600"/>
              </a:spcBef>
              <a:buFont typeface="Arial" panose="020B0604020202020204" pitchFamily="34" charset="0"/>
              <a:buChar char="•"/>
            </a:pPr>
            <a:endParaRPr lang="en-GB" sz="1800" dirty="0"/>
          </a:p>
          <a:p>
            <a:pPr marL="342900" indent="-342900" algn="just">
              <a:spcBef>
                <a:spcPts val="600"/>
              </a:spcBef>
              <a:buFont typeface="Arial" panose="020B0604020202020204" pitchFamily="34" charset="0"/>
              <a:buChar char="•"/>
            </a:pPr>
            <a:endParaRPr lang="en-GB" dirty="0"/>
          </a:p>
          <a:p>
            <a:pPr marL="342900" indent="-342900" algn="just">
              <a:spcBef>
                <a:spcPts val="600"/>
              </a:spcBef>
              <a:buFont typeface="Arial" panose="020B0604020202020204" pitchFamily="34" charset="0"/>
              <a:buChar char="•"/>
            </a:pPr>
            <a:endParaRPr lang="en-GB" sz="1800" dirty="0"/>
          </a:p>
          <a:p>
            <a:pPr algn="just">
              <a:spcBef>
                <a:spcPts val="600"/>
              </a:spcBef>
            </a:pPr>
            <a:endParaRPr lang="en-ZA" sz="1800"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Summary of key results (2) </a:t>
            </a:r>
          </a:p>
        </p:txBody>
      </p:sp>
    </p:spTree>
    <p:extLst>
      <p:ext uri="{BB962C8B-B14F-4D97-AF65-F5344CB8AC3E}">
        <p14:creationId xmlns:p14="http://schemas.microsoft.com/office/powerpoint/2010/main" val="219924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75504"/>
            <a:ext cx="11741586" cy="6217087"/>
          </a:xfrm>
          <a:prstGeom prst="rect">
            <a:avLst/>
          </a:prstGeom>
          <a:noFill/>
        </p:spPr>
        <p:txBody>
          <a:bodyPr wrap="square" rtlCol="0">
            <a:spAutoFit/>
          </a:bodyPr>
          <a:lstStyle/>
          <a:p>
            <a:pPr algn="just">
              <a:spcBef>
                <a:spcPts val="1200"/>
              </a:spcBef>
            </a:pPr>
            <a:r>
              <a:rPr lang="en-ZA" b="1" dirty="0"/>
              <a:t>Key Negative Results continued</a:t>
            </a:r>
          </a:p>
          <a:p>
            <a:pPr algn="just">
              <a:spcBef>
                <a:spcPts val="1200"/>
              </a:spcBef>
            </a:pPr>
            <a:endParaRPr lang="en-ZA" sz="800" b="1" dirty="0"/>
          </a:p>
          <a:p>
            <a:pPr marL="265113" indent="-265113" algn="just">
              <a:spcBef>
                <a:spcPts val="1200"/>
              </a:spcBef>
              <a:buFont typeface="Arial" panose="020B0604020202020204" pitchFamily="34" charset="0"/>
              <a:buChar char="•"/>
            </a:pPr>
            <a:r>
              <a:rPr lang="en-US" dirty="0"/>
              <a:t>Of the 27 municipalities, 23 (85%) are failing to conduct the required compliance monitoring (testing) for wastewater (required by law)</a:t>
            </a:r>
            <a:endParaRPr lang="en-US" dirty="0">
              <a:highlight>
                <a:srgbClr val="FFFF00"/>
              </a:highlight>
            </a:endParaRPr>
          </a:p>
          <a:p>
            <a:pPr marL="265113" indent="-265113" algn="just">
              <a:spcBef>
                <a:spcPts val="1200"/>
              </a:spcBef>
              <a:buFont typeface="Arial" panose="020B0604020202020204" pitchFamily="34" charset="0"/>
              <a:buChar char="•"/>
            </a:pPr>
            <a:r>
              <a:rPr lang="en-US" dirty="0"/>
              <a:t>Of the 27 municipalities, 17 (63%) are failing to conduct the required tests for drinking water (required by law)</a:t>
            </a:r>
            <a:endParaRPr lang="en-US" dirty="0">
              <a:highlight>
                <a:srgbClr val="FFFF00"/>
              </a:highlight>
            </a:endParaRPr>
          </a:p>
          <a:p>
            <a:pPr marL="265113" lvl="1" indent="-265113" algn="just">
              <a:spcBef>
                <a:spcPts val="1200"/>
              </a:spcBef>
              <a:buFont typeface="Arial" panose="020B0604020202020204" pitchFamily="34" charset="0"/>
              <a:buChar char="•"/>
            </a:pPr>
            <a:r>
              <a:rPr lang="en-US" dirty="0">
                <a:ea typeface="Times New Roman" panose="02020603050405020304" pitchFamily="18" charset="0"/>
                <a:cs typeface="Arial" panose="020B0604020202020204" pitchFamily="34" charset="0"/>
              </a:rPr>
              <a:t>Based on water quality tests carried out by the 27 municipalities </a:t>
            </a:r>
            <a:r>
              <a:rPr lang="en-US" sz="1800" dirty="0">
                <a:solidFill>
                  <a:schemeClr val="tx1"/>
                </a:solidFill>
                <a:effectLst/>
                <a:ea typeface="Times New Roman" panose="02020603050405020304" pitchFamily="18" charset="0"/>
                <a:cs typeface="Arial" panose="020B0604020202020204" pitchFamily="34" charset="0"/>
              </a:rPr>
              <a:t>in this group during the 2021/2022 municipal financial year 45% of systems achieved excellent or good, 55% unacce</a:t>
            </a:r>
            <a:r>
              <a:rPr lang="en-US" dirty="0">
                <a:ea typeface="Times New Roman" panose="02020603050405020304" pitchFamily="18" charset="0"/>
                <a:cs typeface="Arial" panose="020B0604020202020204" pitchFamily="34" charset="0"/>
              </a:rPr>
              <a:t>ptable </a:t>
            </a:r>
            <a:r>
              <a:rPr lang="en-US" sz="1800" dirty="0">
                <a:solidFill>
                  <a:schemeClr val="tx1"/>
                </a:solidFill>
                <a:effectLst/>
                <a:ea typeface="Times New Roman" panose="02020603050405020304" pitchFamily="18" charset="0"/>
                <a:cs typeface="Arial" panose="020B0604020202020204" pitchFamily="34" charset="0"/>
              </a:rPr>
              <a:t> microbiological water quality compliance </a:t>
            </a:r>
          </a:p>
          <a:p>
            <a:pPr marL="265113" lvl="1" indent="-265113" algn="just">
              <a:spcBef>
                <a:spcPts val="1200"/>
              </a:spcBef>
              <a:buFont typeface="Arial" panose="020B0604020202020204" pitchFamily="34" charset="0"/>
              <a:buChar char="•"/>
            </a:pPr>
            <a:r>
              <a:rPr lang="en-GB" dirty="0">
                <a:cs typeface="Arial" panose="020B0604020202020204" pitchFamily="34" charset="0"/>
              </a:rPr>
              <a:t>13 municipalities failed to issue advisory notices for 103 drinking water systems which did not meet chemical or microbiological water quality standards during testing in this time period – this is against the law</a:t>
            </a:r>
          </a:p>
          <a:p>
            <a:pPr lvl="1" algn="just">
              <a:spcBef>
                <a:spcPts val="1200"/>
              </a:spcBef>
            </a:pPr>
            <a:endParaRPr lang="en-GB" dirty="0">
              <a:cs typeface="Arial" panose="020B0604020202020204" pitchFamily="34" charset="0"/>
            </a:endParaRPr>
          </a:p>
          <a:p>
            <a:pPr marL="447675" indent="-265113" algn="just">
              <a:spcBef>
                <a:spcPts val="1200"/>
              </a:spcBef>
              <a:buFont typeface="Arial" panose="020B0604020202020204" pitchFamily="34" charset="0"/>
              <a:buChar char="•"/>
            </a:pPr>
            <a:endParaRPr lang="en-ZA" dirty="0"/>
          </a:p>
          <a:p>
            <a:pPr marL="285750" indent="-285750" algn="just">
              <a:spcBef>
                <a:spcPts val="1200"/>
              </a:spcBef>
              <a:buFont typeface="Arial" panose="020B0604020202020204" pitchFamily="34" charset="0"/>
              <a:buChar char="•"/>
            </a:pPr>
            <a:endParaRPr lang="en-GB" sz="1800" dirty="0">
              <a:solidFill>
                <a:schemeClr val="accent1"/>
              </a:solidFill>
            </a:endParaRPr>
          </a:p>
          <a:p>
            <a:pPr marL="342900" indent="-342900" algn="just">
              <a:spcBef>
                <a:spcPts val="1200"/>
              </a:spcBef>
              <a:buFont typeface="Arial" panose="020B0604020202020204" pitchFamily="34" charset="0"/>
              <a:buChar char="•"/>
            </a:pPr>
            <a:endParaRPr lang="en-GB" sz="1800" dirty="0"/>
          </a:p>
          <a:p>
            <a:pPr marL="342900" indent="-342900" algn="just">
              <a:spcBef>
                <a:spcPts val="1200"/>
              </a:spcBef>
              <a:buFont typeface="Arial" panose="020B0604020202020204" pitchFamily="34" charset="0"/>
              <a:buChar char="•"/>
            </a:pPr>
            <a:endParaRPr lang="en-GB" dirty="0"/>
          </a:p>
          <a:p>
            <a:pPr marL="342900" indent="-342900" algn="just">
              <a:spcBef>
                <a:spcPts val="1200"/>
              </a:spcBef>
              <a:buFont typeface="Arial" panose="020B0604020202020204" pitchFamily="34" charset="0"/>
              <a:buChar char="•"/>
            </a:pPr>
            <a:endParaRPr lang="en-GB" sz="1800" dirty="0"/>
          </a:p>
          <a:p>
            <a:pPr algn="just">
              <a:spcBef>
                <a:spcPts val="1200"/>
              </a:spcBef>
            </a:pPr>
            <a:endParaRPr lang="en-ZA" sz="1800"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 Summary of key results (3) </a:t>
            </a:r>
          </a:p>
        </p:txBody>
      </p:sp>
    </p:spTree>
    <p:extLst>
      <p:ext uri="{BB962C8B-B14F-4D97-AF65-F5344CB8AC3E}">
        <p14:creationId xmlns:p14="http://schemas.microsoft.com/office/powerpoint/2010/main" val="356037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5</a:t>
            </a:fld>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358140" y="1244256"/>
            <a:ext cx="11475720" cy="5170646"/>
          </a:xfrm>
          <a:prstGeom prst="rect">
            <a:avLst/>
          </a:prstGeom>
          <a:noFill/>
        </p:spPr>
        <p:txBody>
          <a:bodyPr wrap="square" rtlCol="0">
            <a:spAutoFit/>
          </a:bodyPr>
          <a:lstStyle/>
          <a:p>
            <a:pPr marL="265113" indent="-265113">
              <a:spcBef>
                <a:spcPts val="1200"/>
              </a:spcBef>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average performing municipalities are well staffed in terms of qualified supervisors and engineers, but have severe shortage of certified process controllers and scientists</a:t>
            </a:r>
          </a:p>
          <a:p>
            <a:pPr marL="265113" indent="-265113">
              <a:spcBef>
                <a:spcPts val="1200"/>
              </a:spcBef>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shortages of certified process controllers and scientists may partially explain the relatively poor performance of this group of municipalities in terms of compliance monitoring </a:t>
            </a:r>
            <a:r>
              <a:rPr lang="en-US" dirty="0" err="1">
                <a:latin typeface="Calibri" panose="020F0502020204030204" pitchFamily="34" charset="0"/>
                <a:ea typeface="Times New Roman" panose="02020603050405020304" pitchFamily="18" charset="0"/>
                <a:cs typeface="Calibri" panose="020F0502020204030204" pitchFamily="34" charset="0"/>
              </a:rPr>
              <a:t>i.e</a:t>
            </a:r>
            <a:r>
              <a:rPr lang="en-US" dirty="0">
                <a:latin typeface="Calibri" panose="020F0502020204030204" pitchFamily="34" charset="0"/>
                <a:ea typeface="Times New Roman" panose="02020603050405020304" pitchFamily="18" charset="0"/>
                <a:cs typeface="Calibri" panose="020F0502020204030204" pitchFamily="34" charset="0"/>
              </a:rPr>
              <a:t> carrying out the required tests, given that generally process controllers are responsible for daily on-site testing</a:t>
            </a:r>
          </a:p>
          <a:p>
            <a:pPr marL="265113" indent="-265113">
              <a:spcBef>
                <a:spcPts val="1200"/>
              </a:spcBef>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Drinking water infrastructure is generally in a good condition.  This indicates that non–infrastructure factors such as hiring certified process controllers are more important than infrastructure factors in terms of explaining lapses in performance for drinking water</a:t>
            </a:r>
          </a:p>
          <a:p>
            <a:pPr marL="285750" indent="-285750" algn="just">
              <a:spcBef>
                <a:spcPts val="1200"/>
              </a:spcBef>
              <a:buFont typeface="Arial" panose="020B0604020202020204" pitchFamily="34" charset="0"/>
              <a:buChar char="•"/>
            </a:pPr>
            <a:r>
              <a:rPr lang="en-ZA" dirty="0"/>
              <a:t>The municipalities in this group have relatively high NRW, which in turn indicates ineffective maintenance and management to minimise losses as well as ineffective billing and revenue collection systems</a:t>
            </a:r>
          </a:p>
          <a:p>
            <a:pPr marL="285750" indent="-285750" algn="just">
              <a:spcBef>
                <a:spcPts val="1200"/>
              </a:spcBef>
              <a:buFont typeface="Arial" panose="020B0604020202020204" pitchFamily="34" charset="0"/>
              <a:buChar char="•"/>
            </a:pPr>
            <a:r>
              <a:rPr lang="en-ZA" dirty="0"/>
              <a:t>The relatively poor condition of wastewater infrastructure is an indication of a lack of prioritisation of maintenance of  wastewater infrastructure in particular</a:t>
            </a:r>
            <a:endParaRPr lang="en-GB" sz="1800" dirty="0">
              <a:solidFill>
                <a:schemeClr val="tx1"/>
              </a:solidFill>
              <a:effectLst/>
              <a:ea typeface="Times New Roman" panose="02020603050405020304" pitchFamily="18" charset="0"/>
              <a:cs typeface="Arial" panose="020B0604020202020204" pitchFamily="34" charset="0"/>
            </a:endParaRPr>
          </a:p>
          <a:p>
            <a:pPr lvl="0" algn="just">
              <a:spcBef>
                <a:spcPts val="1200"/>
              </a:spcBef>
            </a:pP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200"/>
              </a:spcBef>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0F127FFA-D526-630D-5E11-CD5889462453}"/>
              </a:ext>
            </a:extLst>
          </p:cNvPr>
          <p:cNvSpPr txBox="1">
            <a:spLocks/>
          </p:cNvSpPr>
          <p:nvPr/>
        </p:nvSpPr>
        <p:spPr>
          <a:xfrm>
            <a:off x="183113" y="478634"/>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B: Analysis of results </a:t>
            </a:r>
          </a:p>
        </p:txBody>
      </p:sp>
    </p:spTree>
    <p:extLst>
      <p:ext uri="{BB962C8B-B14F-4D97-AF65-F5344CB8AC3E}">
        <p14:creationId xmlns:p14="http://schemas.microsoft.com/office/powerpoint/2010/main" val="207367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6</a:t>
            </a:fld>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183112" y="956687"/>
            <a:ext cx="11825773" cy="5924699"/>
          </a:xfrm>
          <a:prstGeom prst="rect">
            <a:avLst/>
          </a:prstGeom>
          <a:noFill/>
        </p:spPr>
        <p:txBody>
          <a:bodyPr wrap="square" rtlCol="0">
            <a:spAutoFit/>
          </a:bodyPr>
          <a:lstStyle/>
          <a:p>
            <a:pPr marL="174625"/>
            <a:r>
              <a:rPr lang="en-ZA" b="1" dirty="0"/>
              <a:t>Key positive results of the 12 Good or Excellent performing municipalities</a:t>
            </a:r>
          </a:p>
          <a:p>
            <a:pPr marL="174625"/>
            <a:endParaRPr lang="en-ZA" sz="900" b="1" dirty="0"/>
          </a:p>
          <a:p>
            <a:pPr marL="460375" indent="-285750">
              <a:spcBef>
                <a:spcPts val="600"/>
              </a:spcBef>
              <a:buFont typeface="Arial" panose="020B0604020202020204" pitchFamily="34" charset="0"/>
              <a:buChar char="•"/>
            </a:pPr>
            <a:r>
              <a:rPr lang="en-ZA" dirty="0"/>
              <a:t>Across the twelve municipalities, on average 80%  of the required process controller  posts are filled with properly qualified process controllers (Blue Drop); (92% Green Drop)</a:t>
            </a:r>
          </a:p>
          <a:p>
            <a:pPr marL="460375" indent="-285750">
              <a:spcBef>
                <a:spcPts val="600"/>
              </a:spcBef>
              <a:buFont typeface="Arial" panose="020B0604020202020204" pitchFamily="34" charset="0"/>
              <a:buChar char="•"/>
            </a:pPr>
            <a:r>
              <a:rPr lang="en-ZA" dirty="0"/>
              <a:t> </a:t>
            </a:r>
            <a:r>
              <a:rPr lang="en-US" dirty="0"/>
              <a:t>Across the twelve municipalities, on average 98%  of the required supervisors’ posts are filled with properly qualified supervisors (Blue Drop); (96% Green Drop)</a:t>
            </a:r>
          </a:p>
          <a:p>
            <a:pPr marL="460375" indent="-285750">
              <a:spcBef>
                <a:spcPts val="600"/>
              </a:spcBef>
              <a:buFont typeface="Arial" panose="020B0604020202020204" pitchFamily="34" charset="0"/>
              <a:buChar char="•"/>
            </a:pPr>
            <a:r>
              <a:rPr lang="en-US" dirty="0"/>
              <a:t>Shortfall levels of qualified scientists and engineers are also extremely low across all the 12 municipalities</a:t>
            </a:r>
          </a:p>
          <a:p>
            <a:pPr marL="460375" indent="-285750">
              <a:spcBef>
                <a:spcPts val="600"/>
              </a:spcBef>
              <a:buFont typeface="Arial" panose="020B0604020202020204" pitchFamily="34" charset="0"/>
              <a:buChar char="•"/>
            </a:pPr>
            <a:r>
              <a:rPr lang="en-US" dirty="0"/>
              <a:t>Of the 12 municipalities, 9 (75%) are regularly carrying out the required tests for drinking water (same for wastewater)</a:t>
            </a:r>
          </a:p>
          <a:p>
            <a:pPr marL="460375" indent="-285750">
              <a:spcBef>
                <a:spcPts val="600"/>
              </a:spcBef>
              <a:buFont typeface="Arial" panose="020B0604020202020204" pitchFamily="34" charset="0"/>
              <a:buChar char="•"/>
            </a:pPr>
            <a:r>
              <a:rPr lang="en-US" dirty="0"/>
              <a:t>These 12 municipalities are able to provide almost all the requested financial information e.g. operations and maintenance budget, capital budget, percentage expenditure on O&amp;M, asset value </a:t>
            </a:r>
          </a:p>
          <a:p>
            <a:pPr marL="460375" indent="-285750">
              <a:spcBef>
                <a:spcPts val="600"/>
              </a:spcBef>
              <a:buFont typeface="Arial" panose="020B0604020202020204" pitchFamily="34" charset="0"/>
              <a:buChar char="•"/>
            </a:pPr>
            <a:r>
              <a:rPr lang="en-US" dirty="0"/>
              <a:t>Across the 12 municipalities, the average Blue Drop infrastructure condition is 85% (81% for Green Drop). Eleven of the 12 municipalities scored higher than 80% for Blue Drop infrastructure condition (good or excellent) - one had infrastructure in an average condition); (8 for Green Drop)</a:t>
            </a:r>
          </a:p>
          <a:p>
            <a:pPr marL="460375" indent="-285750">
              <a:spcBef>
                <a:spcPts val="600"/>
              </a:spcBef>
              <a:buFont typeface="Arial" panose="020B0604020202020204" pitchFamily="34" charset="0"/>
              <a:buChar char="•"/>
            </a:pPr>
            <a:r>
              <a:rPr lang="en-US" dirty="0"/>
              <a:t>Across the 12 municipalities, the average NRW is 29% </a:t>
            </a:r>
          </a:p>
          <a:p>
            <a:pPr marL="460375" indent="-285750">
              <a:spcBef>
                <a:spcPts val="600"/>
              </a:spcBef>
              <a:buFont typeface="Arial" panose="020B0604020202020204" pitchFamily="34" charset="0"/>
              <a:buChar char="•"/>
            </a:pPr>
            <a:r>
              <a:rPr lang="en-US" dirty="0"/>
              <a:t>Across the 12 municipalities there is a 100%  excellent compliance with chemical standards for drinking water quality </a:t>
            </a:r>
          </a:p>
          <a:p>
            <a:pPr marL="460375" indent="-285750">
              <a:spcBef>
                <a:spcPts val="600"/>
              </a:spcBef>
              <a:buFont typeface="Arial" panose="020B0604020202020204" pitchFamily="34" charset="0"/>
              <a:buChar char="•"/>
            </a:pPr>
            <a:r>
              <a:rPr lang="en-US" dirty="0"/>
              <a:t>Across the 12 municipalities there is 91% good or excellent compliance with  microbiological standards for drinking water </a:t>
            </a:r>
            <a:endParaRPr lang="en-ZA" dirty="0"/>
          </a:p>
          <a:p>
            <a:pPr lvl="0" algn="just">
              <a:spcBef>
                <a:spcPts val="1200"/>
              </a:spcBef>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97DCB44F-495F-EF84-7D58-4F9CC07B5AA4}"/>
              </a:ext>
            </a:extLst>
          </p:cNvPr>
          <p:cNvSpPr txBox="1">
            <a:spLocks/>
          </p:cNvSpPr>
          <p:nvPr/>
        </p:nvSpPr>
        <p:spPr>
          <a:xfrm>
            <a:off x="183113" y="474292"/>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1800" b="1" dirty="0"/>
              <a:t>PART C: LESSONS TO BE LEARNT FROM MUNICIPALITIES THAT SCORED GOOD OR EXCELLENT</a:t>
            </a:r>
          </a:p>
        </p:txBody>
      </p:sp>
    </p:spTree>
    <p:extLst>
      <p:ext uri="{BB962C8B-B14F-4D97-AF65-F5344CB8AC3E}">
        <p14:creationId xmlns:p14="http://schemas.microsoft.com/office/powerpoint/2010/main" val="37523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7</a:t>
            </a:fld>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183113" y="1139537"/>
            <a:ext cx="11825773" cy="521681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ZA" dirty="0"/>
              <a:t>The results indicate that the best performing municipalities generally:</a:t>
            </a:r>
          </a:p>
          <a:p>
            <a:pPr marL="742950" lvl="1" indent="-285750">
              <a:spcBef>
                <a:spcPts val="1200"/>
              </a:spcBef>
              <a:buFont typeface="Courier New" panose="02070309020205020404" pitchFamily="49" charset="0"/>
              <a:buChar char="o"/>
            </a:pPr>
            <a:r>
              <a:rPr lang="en-ZA" dirty="0"/>
              <a:t>Have adequate staff with the right qualifications</a:t>
            </a:r>
          </a:p>
          <a:p>
            <a:pPr marL="742950" lvl="1" indent="-285750">
              <a:spcBef>
                <a:spcPts val="1200"/>
              </a:spcBef>
              <a:buFont typeface="Courier New" panose="02070309020205020404" pitchFamily="49" charset="0"/>
              <a:buChar char="o"/>
            </a:pPr>
            <a:r>
              <a:rPr lang="en-ZA" dirty="0"/>
              <a:t>Keep their infrastructure in a well-maintained condition</a:t>
            </a:r>
          </a:p>
          <a:p>
            <a:pPr marL="742950" lvl="1" indent="-285750">
              <a:spcBef>
                <a:spcPts val="1200"/>
              </a:spcBef>
              <a:buFont typeface="Courier New" panose="02070309020205020404" pitchFamily="49" charset="0"/>
              <a:buChar char="o"/>
            </a:pPr>
            <a:r>
              <a:rPr lang="en-ZA" dirty="0"/>
              <a:t>Have relatively low NRW, which in turn indicates effective maintenance and management to minimise losses as well as effective billing and revenue collection systems</a:t>
            </a:r>
          </a:p>
          <a:p>
            <a:pPr marL="742950" lvl="1" indent="-285750">
              <a:spcBef>
                <a:spcPts val="1200"/>
              </a:spcBef>
              <a:buFont typeface="Courier New" panose="02070309020205020404" pitchFamily="49" charset="0"/>
              <a:buChar char="o"/>
            </a:pPr>
            <a:r>
              <a:rPr lang="en-ZA" dirty="0"/>
              <a:t>Have effective compliance and operational monitoring systems, i.e. they carry out required water quality tests and ensure that proper processes are followed </a:t>
            </a:r>
          </a:p>
          <a:p>
            <a:pPr marL="742950" lvl="1" indent="-285750">
              <a:spcBef>
                <a:spcPts val="1200"/>
              </a:spcBef>
              <a:buFont typeface="Courier New" panose="02070309020205020404" pitchFamily="49" charset="0"/>
              <a:buChar char="o"/>
            </a:pPr>
            <a:r>
              <a:rPr lang="en-ZA" dirty="0"/>
              <a:t>Have effective financial  and asset management systems in place and are able to  accurately report on their budgets and expenditure and assets</a:t>
            </a:r>
          </a:p>
          <a:p>
            <a:pPr marL="742950" lvl="1" indent="-285750">
              <a:buFont typeface="Courier New" panose="02070309020205020404" pitchFamily="49" charset="0"/>
              <a:buChar char="o"/>
            </a:pPr>
            <a:endParaRPr lang="en-ZA" sz="900" dirty="0"/>
          </a:p>
          <a:p>
            <a:pPr marL="742950" lvl="1" indent="-285750">
              <a:spcBef>
                <a:spcPts val="1200"/>
              </a:spcBef>
              <a:buFont typeface="Courier New" panose="02070309020205020404" pitchFamily="49" charset="0"/>
              <a:buChar char="o"/>
            </a:pPr>
            <a:endParaRPr lang="en-ZA" dirty="0"/>
          </a:p>
          <a:p>
            <a:pPr marL="357188" indent="-357188" algn="just">
              <a:spcBef>
                <a:spcPts val="1200"/>
              </a:spcBef>
              <a:buFont typeface="Arial" panose="020B0604020202020204" pitchFamily="34" charset="0"/>
              <a:buChar char="•"/>
            </a:pPr>
            <a:endParaRPr kumimoji="0" lang="en-ZA" sz="18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357188" indent="-357188" algn="just">
              <a:spcBef>
                <a:spcPts val="1200"/>
              </a:spcBef>
              <a:buFont typeface="Arial" panose="020B0604020202020204" pitchFamily="34" charset="0"/>
              <a:buChar char="•"/>
            </a:pPr>
            <a:endParaRPr lang="en-ZA" dirty="0">
              <a:solidFill>
                <a:prstClr val="black"/>
              </a:solidFill>
              <a:highlight>
                <a:srgbClr val="FFFF00"/>
              </a:highlight>
              <a:latin typeface="Calibri"/>
            </a:endParaRPr>
          </a:p>
          <a:p>
            <a:pPr lvl="0" algn="just">
              <a:spcBef>
                <a:spcPts val="1200"/>
              </a:spcBef>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97DCB44F-495F-EF84-7D58-4F9CC07B5AA4}"/>
              </a:ext>
            </a:extLst>
          </p:cNvPr>
          <p:cNvSpPr txBox="1">
            <a:spLocks/>
          </p:cNvSpPr>
          <p:nvPr/>
        </p:nvSpPr>
        <p:spPr>
          <a:xfrm>
            <a:off x="183113" y="474292"/>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1800" b="1" dirty="0"/>
              <a:t>LESSONS TO BE LEARNT FROM MUNICIPALITIES THAT SCORED GOOD OR EXCELLENT (2)</a:t>
            </a:r>
          </a:p>
        </p:txBody>
      </p:sp>
    </p:spTree>
    <p:extLst>
      <p:ext uri="{BB962C8B-B14F-4D97-AF65-F5344CB8AC3E}">
        <p14:creationId xmlns:p14="http://schemas.microsoft.com/office/powerpoint/2010/main" val="267249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8</a:t>
            </a:fld>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358139" y="1143759"/>
            <a:ext cx="11475720" cy="4570482"/>
          </a:xfrm>
          <a:prstGeom prst="rect">
            <a:avLst/>
          </a:prstGeom>
          <a:noFill/>
        </p:spPr>
        <p:txBody>
          <a:bodyPr wrap="square" rtlCol="0">
            <a:spAutoFit/>
          </a:bodyPr>
          <a:lstStyle/>
          <a:p>
            <a:pPr marL="742950" lvl="1" indent="-285750">
              <a:buFont typeface="Courier New" panose="02070309020205020404" pitchFamily="49" charset="0"/>
              <a:buChar char="o"/>
            </a:pPr>
            <a:endParaRPr lang="en-ZA" sz="900" dirty="0"/>
          </a:p>
          <a:p>
            <a:pPr marL="285750" indent="-285750">
              <a:spcAft>
                <a:spcPts val="600"/>
              </a:spcAft>
              <a:buFont typeface="Arial" panose="020B0604020202020204" pitchFamily="34" charset="0"/>
              <a:buChar char="•"/>
            </a:pPr>
            <a:r>
              <a:rPr lang="en-ZA" dirty="0"/>
              <a:t>DWS to increase awareness of assistance available of registration of plant and Process Controllers over the next 3 months</a:t>
            </a:r>
          </a:p>
          <a:p>
            <a:pPr marL="285750" indent="-285750">
              <a:spcAft>
                <a:spcPts val="600"/>
              </a:spcAft>
              <a:buFont typeface="Arial" panose="020B0604020202020204" pitchFamily="34" charset="0"/>
              <a:buChar char="•"/>
            </a:pPr>
            <a:r>
              <a:rPr lang="en-ZA" dirty="0"/>
              <a:t>All Municipalities to ensure registration of plant, Process Controllers and upload monitoring data on IRIS with DWS support within 6 months</a:t>
            </a:r>
          </a:p>
          <a:p>
            <a:pPr marL="285750" indent="-285750">
              <a:spcAft>
                <a:spcPts val="600"/>
              </a:spcAft>
              <a:buFont typeface="Arial" panose="020B0604020202020204" pitchFamily="34" charset="0"/>
              <a:buChar char="•"/>
            </a:pPr>
            <a:r>
              <a:rPr lang="en-ZA" dirty="0"/>
              <a:t>WSA to assess their compliance against the new Regulations 3630 on classification of works and Process Controller registration and ensure compliance by 26 June 2025</a:t>
            </a:r>
          </a:p>
          <a:p>
            <a:pPr marL="285750" indent="-285750">
              <a:spcAft>
                <a:spcPts val="600"/>
              </a:spcAft>
              <a:buFont typeface="Arial" panose="020B0604020202020204" pitchFamily="34" charset="0"/>
              <a:buChar char="•"/>
            </a:pPr>
            <a:r>
              <a:rPr lang="en-ZA" dirty="0"/>
              <a:t>Where under performance against KPAs are identified in BD, GD and ND reports these must be listed in the risk registers and discussed in Risk Management and Council meetings within 2 months</a:t>
            </a:r>
          </a:p>
          <a:p>
            <a:pPr marL="285750" indent="-285750">
              <a:spcAft>
                <a:spcPts val="600"/>
              </a:spcAft>
              <a:buFont typeface="Arial" panose="020B0604020202020204" pitchFamily="34" charset="0"/>
              <a:buChar char="•"/>
            </a:pPr>
            <a:r>
              <a:rPr lang="en-ZA" dirty="0"/>
              <a:t>Provincial Offices of DWS and Municipalities must also engage the media and Public about individual BD, GD &amp; ND results to ensure they are well understood over the next 2 months</a:t>
            </a:r>
          </a:p>
          <a:p>
            <a:pPr marL="285750" indent="-285750">
              <a:spcAft>
                <a:spcPts val="600"/>
              </a:spcAft>
              <a:buFont typeface="Arial" panose="020B0604020202020204" pitchFamily="34" charset="0"/>
              <a:buChar char="•"/>
            </a:pPr>
            <a:r>
              <a:rPr lang="en-ZA" dirty="0"/>
              <a:t>National Treasury to renew the Local Governments fiscal framework, including the financial viability of Municipalities and water services with high percentages of indigent population </a:t>
            </a:r>
          </a:p>
          <a:p>
            <a:pPr marL="285750" indent="-285750">
              <a:spcAft>
                <a:spcPts val="600"/>
              </a:spcAft>
              <a:buFont typeface="Arial" panose="020B0604020202020204" pitchFamily="34" charset="0"/>
              <a:buChar char="•"/>
            </a:pPr>
            <a:r>
              <a:rPr lang="en-ZA" dirty="0"/>
              <a:t>WSA to plan to recruit Supervisors, Engineers, Process Controllers &amp; Scientists to replace the aging workforce (ongoing)</a:t>
            </a:r>
            <a:endParaRPr lang="en-ZA" dirty="0">
              <a:solidFill>
                <a:prstClr val="black"/>
              </a:solidFill>
              <a:highlight>
                <a:srgbClr val="FFFF00"/>
              </a:highlight>
              <a:latin typeface="Calibri"/>
            </a:endParaRPr>
          </a:p>
        </p:txBody>
      </p:sp>
      <p:sp>
        <p:nvSpPr>
          <p:cNvPr id="4" name="Title 1">
            <a:extLst>
              <a:ext uri="{FF2B5EF4-FFF2-40B4-BE49-F238E27FC236}">
                <a16:creationId xmlns:a16="http://schemas.microsoft.com/office/drawing/2014/main" id="{97DCB44F-495F-EF84-7D58-4F9CC07B5AA4}"/>
              </a:ext>
            </a:extLst>
          </p:cNvPr>
          <p:cNvSpPr txBox="1">
            <a:spLocks/>
          </p:cNvSpPr>
          <p:nvPr/>
        </p:nvSpPr>
        <p:spPr>
          <a:xfrm>
            <a:off x="183113" y="474292"/>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C: Additional actions to be taken </a:t>
            </a:r>
          </a:p>
        </p:txBody>
      </p:sp>
    </p:spTree>
    <p:extLst>
      <p:ext uri="{BB962C8B-B14F-4D97-AF65-F5344CB8AC3E}">
        <p14:creationId xmlns:p14="http://schemas.microsoft.com/office/powerpoint/2010/main" val="255722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9</a:t>
            </a:fld>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358139" y="1205314"/>
            <a:ext cx="11475720" cy="4447371"/>
          </a:xfrm>
          <a:prstGeom prst="rect">
            <a:avLst/>
          </a:prstGeom>
          <a:noFill/>
        </p:spPr>
        <p:txBody>
          <a:bodyPr wrap="square" rtlCol="0">
            <a:spAutoFit/>
          </a:bodyPr>
          <a:lstStyle/>
          <a:p>
            <a:pPr marL="742950" lvl="1" indent="-285750">
              <a:buFont typeface="Courier New" panose="02070309020205020404" pitchFamily="49" charset="0"/>
              <a:buChar char="o"/>
            </a:pPr>
            <a:endParaRPr lang="en-ZA" sz="900" dirty="0"/>
          </a:p>
          <a:p>
            <a:pPr marL="285750" indent="-285750">
              <a:spcAft>
                <a:spcPts val="600"/>
              </a:spcAft>
              <a:buFont typeface="Arial" panose="020B0604020202020204" pitchFamily="34" charset="0"/>
              <a:buChar char="•"/>
            </a:pPr>
            <a:r>
              <a:rPr lang="en-ZA" dirty="0"/>
              <a:t>WSA to partner with private sector and civil society where possible and feasible to improve service delivery and to protect infrastructure (e.g. PPP, collaboration with Industry) supported by the Strategic Water Sector Partnership Network and Water Partnership Office (ongoing)</a:t>
            </a:r>
          </a:p>
          <a:p>
            <a:pPr marL="285750" indent="-285750">
              <a:spcAft>
                <a:spcPts val="600"/>
              </a:spcAft>
              <a:buFont typeface="Arial" panose="020B0604020202020204" pitchFamily="34" charset="0"/>
              <a:buChar char="•"/>
            </a:pPr>
            <a:r>
              <a:rPr lang="en-ZA" dirty="0"/>
              <a:t>CoGTA, DWS &amp; DHS to increase awareness of what the MIG and other Infrastructure Grant can fund within 6 months</a:t>
            </a:r>
          </a:p>
          <a:p>
            <a:pPr marL="285750" indent="-285750">
              <a:spcAft>
                <a:spcPts val="600"/>
              </a:spcAft>
              <a:buFont typeface="Arial" panose="020B0604020202020204" pitchFamily="34" charset="0"/>
              <a:buChar char="•"/>
            </a:pPr>
            <a:r>
              <a:rPr lang="en-ZA" dirty="0"/>
              <a:t>WSAs should plan to invest a portion of revenue for Infrastructure renewal</a:t>
            </a:r>
          </a:p>
          <a:p>
            <a:pPr marL="285750" indent="-285750">
              <a:spcAft>
                <a:spcPts val="600"/>
              </a:spcAft>
              <a:buFont typeface="Arial" panose="020B0604020202020204" pitchFamily="34" charset="0"/>
              <a:buChar char="•"/>
            </a:pPr>
            <a:r>
              <a:rPr lang="en-ZA" dirty="0"/>
              <a:t>National Government should implement an awareness campaign to address the culture on non-payments for water services over the next 3 months</a:t>
            </a:r>
          </a:p>
          <a:p>
            <a:pPr marL="285750" indent="-285750">
              <a:spcAft>
                <a:spcPts val="600"/>
              </a:spcAft>
              <a:buFont typeface="Arial" panose="020B0604020202020204" pitchFamily="34" charset="0"/>
              <a:buChar char="•"/>
            </a:pPr>
            <a:r>
              <a:rPr lang="en-ZA" dirty="0"/>
              <a:t>WSAs should also engage with their communities to address non-payment (ongoing)</a:t>
            </a:r>
          </a:p>
          <a:p>
            <a:pPr marL="285750" indent="-285750">
              <a:spcAft>
                <a:spcPts val="600"/>
              </a:spcAft>
              <a:buFont typeface="Arial" panose="020B0604020202020204" pitchFamily="34" charset="0"/>
              <a:buChar char="•"/>
            </a:pPr>
            <a:r>
              <a:rPr lang="en-ZA" dirty="0"/>
              <a:t>WSAs must focus on upskilling of existing staff with support of training bodies </a:t>
            </a:r>
          </a:p>
          <a:p>
            <a:pPr marL="285750" indent="-285750">
              <a:spcAft>
                <a:spcPts val="600"/>
              </a:spcAft>
              <a:buFont typeface="Arial" panose="020B0604020202020204" pitchFamily="34" charset="0"/>
              <a:buChar char="•"/>
            </a:pPr>
            <a:r>
              <a:rPr lang="en-ZA" dirty="0"/>
              <a:t>WSAs to consider long-term planning (20y)</a:t>
            </a:r>
          </a:p>
          <a:p>
            <a:pPr marL="285750" indent="-285750">
              <a:spcAft>
                <a:spcPts val="600"/>
              </a:spcAft>
              <a:buFont typeface="Arial" panose="020B0604020202020204" pitchFamily="34" charset="0"/>
              <a:buChar char="•"/>
            </a:pPr>
            <a:r>
              <a:rPr lang="en-ZA" dirty="0"/>
              <a:t>WSA to assess possibility of obtaining direct feed from Eskom for their water and sanitation infrastructure to enable exemption from loadshedding</a:t>
            </a:r>
          </a:p>
          <a:p>
            <a:pPr marL="285750" indent="-285750">
              <a:spcAft>
                <a:spcPts val="600"/>
              </a:spcAft>
              <a:buFont typeface="Arial" panose="020B0604020202020204" pitchFamily="34" charset="0"/>
              <a:buChar char="•"/>
            </a:pPr>
            <a:r>
              <a:rPr lang="en-ZA" dirty="0"/>
              <a:t>DWS commits to continue with BD, GD &amp; ND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97DCB44F-495F-EF84-7D58-4F9CC07B5AA4}"/>
              </a:ext>
            </a:extLst>
          </p:cNvPr>
          <p:cNvSpPr txBox="1">
            <a:spLocks/>
          </p:cNvSpPr>
          <p:nvPr/>
        </p:nvSpPr>
        <p:spPr>
          <a:xfrm>
            <a:off x="183113" y="474292"/>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C: Additional actions to be taken </a:t>
            </a:r>
          </a:p>
        </p:txBody>
      </p:sp>
    </p:spTree>
    <p:extLst>
      <p:ext uri="{BB962C8B-B14F-4D97-AF65-F5344CB8AC3E}">
        <p14:creationId xmlns:p14="http://schemas.microsoft.com/office/powerpoint/2010/main" val="3225413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Props1.xml><?xml version="1.0" encoding="utf-8"?>
<ds:datastoreItem xmlns:ds="http://schemas.openxmlformats.org/officeDocument/2006/customXml" ds:itemID="{C2CBAB43-0FCB-4339-8572-ED7F1861B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79bbf-5b16-462e-ba17-9a94ca982df9"/>
    <ds:schemaRef ds:uri="1e092b79-e893-46dc-8557-688da0bbe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3.xml><?xml version="1.0" encoding="utf-8"?>
<ds:datastoreItem xmlns:ds="http://schemas.openxmlformats.org/officeDocument/2006/customXml" ds:itemID="{D393B6ED-B4D6-4899-8D3A-D1AB87FCCCA0}">
  <ds:schemaRefs>
    <ds:schemaRef ds:uri="http://purl.org/dc/elements/1.1/"/>
    <ds:schemaRef ds:uri="http://schemas.microsoft.com/office/2006/documentManagement/types"/>
    <ds:schemaRef ds:uri="http://purl.org/dc/terms/"/>
    <ds:schemaRef ds:uri="http://schemas.microsoft.com/office/2006/metadata/properties"/>
    <ds:schemaRef ds:uri="http://purl.org/dc/dcmitype/"/>
    <ds:schemaRef ds:uri="f1a79bbf-5b16-462e-ba17-9a94ca982df9"/>
    <ds:schemaRef ds:uri="1e092b79-e893-46dc-8557-688da0bbef03"/>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10614</TotalTime>
  <Words>1663</Words>
  <Application>Microsoft Office PowerPoint</Application>
  <PresentationFormat>Widescreen</PresentationFormat>
  <Paragraphs>144</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Muir Anet</cp:lastModifiedBy>
  <cp:revision>24</cp:revision>
  <cp:lastPrinted>2023-11-08T08:35:10Z</cp:lastPrinted>
  <dcterms:created xsi:type="dcterms:W3CDTF">2023-09-10T15:28:51Z</dcterms:created>
  <dcterms:modified xsi:type="dcterms:W3CDTF">2024-01-19T09:47:10Z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ies>
</file>